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66" d="100"/>
          <a:sy n="66" d="100"/>
        </p:scale>
        <p:origin x="644" y="44"/>
      </p:cViewPr>
      <p:guideLst/>
    </p:cSldViewPr>
  </p:slideViewPr>
  <p:notesTextViewPr>
    <p:cViewPr>
      <p:scale>
        <a:sx n="1" d="1"/>
        <a:sy n="1" d="1"/>
      </p:scale>
      <p:origin x="0" y="-16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DF63E-6F6B-44C8-A5F4-697ADB4B3E22}"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215E3-9A02-4E71-BE7E-8CA777342244}" type="slidenum">
              <a:rPr lang="en-US" smtClean="0"/>
              <a:t>‹#›</a:t>
            </a:fld>
            <a:endParaRPr lang="en-US"/>
          </a:p>
        </p:txBody>
      </p:sp>
    </p:spTree>
    <p:extLst>
      <p:ext uri="{BB962C8B-B14F-4D97-AF65-F5344CB8AC3E}">
        <p14:creationId xmlns:p14="http://schemas.microsoft.com/office/powerpoint/2010/main" val="206137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Economic anxiety is higher than it’s been in well over a decade. While an uncertain economy may trigger anxiety around homebuying, data shows that owning a home may act as a hedge against economic uncertainty. It can be an important component of your family’s economic and emotional resilience. </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2</a:t>
            </a:fld>
            <a:endParaRPr lang="en-US"/>
          </a:p>
        </p:txBody>
      </p:sp>
    </p:spTree>
    <p:extLst>
      <p:ext uri="{BB962C8B-B14F-4D97-AF65-F5344CB8AC3E}">
        <p14:creationId xmlns:p14="http://schemas.microsoft.com/office/powerpoint/2010/main" val="161987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we’ve seen much fear and confusion around tariffs this year, the economic situation is more nuanced and complex. </a:t>
            </a:r>
            <a:r>
              <a:rPr lang="en-US" b="1" dirty="0"/>
              <a:t>Uncertainty itself</a:t>
            </a:r>
            <a:r>
              <a:rPr lang="en-US" dirty="0"/>
              <a:t> is a significant threat to prosperity and resilience. We are experiencing consumer uncertainty at </a:t>
            </a:r>
            <a:r>
              <a:rPr lang="en-US" b="1" dirty="0"/>
              <a:t>unprecedented levels</a:t>
            </a:r>
            <a:r>
              <a:rPr lang="en-US" dirty="0"/>
              <a:t>.  </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3</a:t>
            </a:fld>
            <a:endParaRPr lang="en-US"/>
          </a:p>
        </p:txBody>
      </p:sp>
    </p:spTree>
    <p:extLst>
      <p:ext uri="{BB962C8B-B14F-4D97-AF65-F5344CB8AC3E}">
        <p14:creationId xmlns:p14="http://schemas.microsoft.com/office/powerpoint/2010/main" val="180685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consumers may fear making a significant financial commitment at this time, equity and appreciation make homeownership a solid financial investment for many households. Property values continue to rise in California, and the lending conditions have improved in the second half of 2025. Mortgage rates are predicted to continue their downward trend in the remainder of 2025 and into 2026.</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4</a:t>
            </a:fld>
            <a:endParaRPr lang="en-US"/>
          </a:p>
        </p:txBody>
      </p:sp>
    </p:spTree>
    <p:extLst>
      <p:ext uri="{BB962C8B-B14F-4D97-AF65-F5344CB8AC3E}">
        <p14:creationId xmlns:p14="http://schemas.microsoft.com/office/powerpoint/2010/main" val="162832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Rents continue to rise, especially in California’s competitive markets. Having a stable housing payment and increasing equity and appreciation mean that homeowners are typically on track to experience significant gains in their net worth compared to renters.</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5</a:t>
            </a:fld>
            <a:endParaRPr lang="en-US"/>
          </a:p>
        </p:txBody>
      </p:sp>
    </p:spTree>
    <p:extLst>
      <p:ext uri="{BB962C8B-B14F-4D97-AF65-F5344CB8AC3E}">
        <p14:creationId xmlns:p14="http://schemas.microsoft.com/office/powerpoint/2010/main" val="227430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Homeowners are also eligible for multiple tax deductions, reducing the cost of homeownership. </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6</a:t>
            </a:fld>
            <a:endParaRPr lang="en-US"/>
          </a:p>
        </p:txBody>
      </p:sp>
    </p:spTree>
    <p:extLst>
      <p:ext uri="{BB962C8B-B14F-4D97-AF65-F5344CB8AC3E}">
        <p14:creationId xmlns:p14="http://schemas.microsoft.com/office/powerpoint/2010/main" val="337090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health care costs increase, adult children are considering in-home elder care over nursing homes for aging parents. Space for additional family members can be a significant cost-saver, since in-home elder care averages less than half the cost of a nursing home. As rents increase, young adults may also benefit from living at home longer to save money and pay off educational debt.</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7</a:t>
            </a:fld>
            <a:endParaRPr lang="en-US"/>
          </a:p>
        </p:txBody>
      </p:sp>
    </p:spTree>
    <p:extLst>
      <p:ext uri="{BB962C8B-B14F-4D97-AF65-F5344CB8AC3E}">
        <p14:creationId xmlns:p14="http://schemas.microsoft.com/office/powerpoint/2010/main" val="2081697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ability to build an income-producing ADU on your property or rent rooms can also create long-term economic resilience. Detached ADUs can increase resale value by an average of 20%-35%. These rates can be even higher for homes in competitive markets, like those found throughout California. Rental rates have increased steadily over the last decade, meaning your income potential can grow every year. </a:t>
            </a:r>
          </a:p>
          <a:p>
            <a:endParaRPr lang="en-US" dirty="0"/>
          </a:p>
        </p:txBody>
      </p:sp>
      <p:sp>
        <p:nvSpPr>
          <p:cNvPr id="4" name="Slide Number Placeholder 3"/>
          <p:cNvSpPr>
            <a:spLocks noGrp="1"/>
          </p:cNvSpPr>
          <p:nvPr>
            <p:ph type="sldNum" sz="quarter" idx="5"/>
          </p:nvPr>
        </p:nvSpPr>
        <p:spPr/>
        <p:txBody>
          <a:bodyPr/>
          <a:lstStyle/>
          <a:p>
            <a:fld id="{B90215E3-9A02-4E71-BE7E-8CA777342244}" type="slidenum">
              <a:rPr lang="en-US" smtClean="0"/>
              <a:t>8</a:t>
            </a:fld>
            <a:endParaRPr lang="en-US"/>
          </a:p>
        </p:txBody>
      </p:sp>
    </p:spTree>
    <p:extLst>
      <p:ext uri="{BB962C8B-B14F-4D97-AF65-F5344CB8AC3E}">
        <p14:creationId xmlns:p14="http://schemas.microsoft.com/office/powerpoint/2010/main" val="205760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satisfaction and emotional resilience can be as important a component of your family’s well-being as economic resilience. </a:t>
            </a:r>
            <a:r>
              <a:rPr lang="en-US"/>
              <a:t>The data shows that the contentment and stability homeowners experience leads to few regrets: over 80% of homeowners say owning a home is the best decision they’ve ever made. </a:t>
            </a:r>
          </a:p>
          <a:p>
            <a:endParaRPr lang="en-US"/>
          </a:p>
        </p:txBody>
      </p:sp>
      <p:sp>
        <p:nvSpPr>
          <p:cNvPr id="4" name="Slide Number Placeholder 3"/>
          <p:cNvSpPr>
            <a:spLocks noGrp="1"/>
          </p:cNvSpPr>
          <p:nvPr>
            <p:ph type="sldNum" sz="quarter" idx="5"/>
          </p:nvPr>
        </p:nvSpPr>
        <p:spPr/>
        <p:txBody>
          <a:bodyPr/>
          <a:lstStyle/>
          <a:p>
            <a:fld id="{B90215E3-9A02-4E71-BE7E-8CA777342244}" type="slidenum">
              <a:rPr lang="en-US" smtClean="0"/>
              <a:t>9</a:t>
            </a:fld>
            <a:endParaRPr lang="en-US"/>
          </a:p>
        </p:txBody>
      </p:sp>
    </p:spTree>
    <p:extLst>
      <p:ext uri="{BB962C8B-B14F-4D97-AF65-F5344CB8AC3E}">
        <p14:creationId xmlns:p14="http://schemas.microsoft.com/office/powerpoint/2010/main" val="177888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6B3-B1C9-A397-22C4-C31875E1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B75B5B-B34C-F6A6-C6E0-D4E1FF7A6B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14667F-AFAE-8CEB-2228-7EFBA4E74032}"/>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5" name="Footer Placeholder 4">
            <a:extLst>
              <a:ext uri="{FF2B5EF4-FFF2-40B4-BE49-F238E27FC236}">
                <a16:creationId xmlns:a16="http://schemas.microsoft.com/office/drawing/2014/main" id="{19418F50-149A-B37E-7695-EFB3D4460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EC2C2-1B2E-6D58-F501-5740C3D89339}"/>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2608613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9DA0-2D87-EDF6-1A78-C0C7608E1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16621-5879-4B99-65AD-4372763D79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C7E21-1CC2-F4DF-2B74-784305484DF3}"/>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5" name="Footer Placeholder 4">
            <a:extLst>
              <a:ext uri="{FF2B5EF4-FFF2-40B4-BE49-F238E27FC236}">
                <a16:creationId xmlns:a16="http://schemas.microsoft.com/office/drawing/2014/main" id="{13C15F2E-D5FA-626B-0F79-4BD1542C7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AE665-3921-BF23-FBB8-23C7F302B47F}"/>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4026824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0D7ED-FED8-F978-2CD2-3D0A928BF0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D6739-06CB-DD71-9814-CDC0C9E71D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C5204-86F2-76C2-7976-4702117B1FFB}"/>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5" name="Footer Placeholder 4">
            <a:extLst>
              <a:ext uri="{FF2B5EF4-FFF2-40B4-BE49-F238E27FC236}">
                <a16:creationId xmlns:a16="http://schemas.microsoft.com/office/drawing/2014/main" id="{F5732696-0EE0-4DB5-1C5A-700715462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72F13-A3EE-D5F1-7A9B-60C45C3DDC93}"/>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355874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299-0188-61BE-8345-39E132290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C4B0C-6FAC-7727-3119-A2A069F3C8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B3925-1180-196F-0FE8-5F56F701F1B4}"/>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5" name="Footer Placeholder 4">
            <a:extLst>
              <a:ext uri="{FF2B5EF4-FFF2-40B4-BE49-F238E27FC236}">
                <a16:creationId xmlns:a16="http://schemas.microsoft.com/office/drawing/2014/main" id="{BF7BFB30-8F2A-4BA9-3085-42B57C864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5C9B-82AB-0EFF-A530-BD166802BA98}"/>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2538503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CE0-A78D-9996-2952-00008EDAD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B2E36E-7050-534C-DF26-6B640A663E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A47A9-803B-E3BF-077B-8B5D91557210}"/>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5" name="Footer Placeholder 4">
            <a:extLst>
              <a:ext uri="{FF2B5EF4-FFF2-40B4-BE49-F238E27FC236}">
                <a16:creationId xmlns:a16="http://schemas.microsoft.com/office/drawing/2014/main" id="{6E86794E-0F1E-5906-0A70-B545FCAF2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6DB43-95EF-83AA-8F02-DEF5862ADC9C}"/>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314700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8C3A-AD5B-3743-7836-2122299471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CB30F2-E924-6E3B-BEC3-F1BE6B0680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1587B-2C94-45CE-B166-A1FBF0E4F4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04FA0-295E-A994-9EE0-8E7C2D0E6B41}"/>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6" name="Footer Placeholder 5">
            <a:extLst>
              <a:ext uri="{FF2B5EF4-FFF2-40B4-BE49-F238E27FC236}">
                <a16:creationId xmlns:a16="http://schemas.microsoft.com/office/drawing/2014/main" id="{324C699D-702C-736F-0E45-C50D557BB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71312-E32B-C8FA-CC5B-E576E4C6961E}"/>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140839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56A1-9491-25F8-56E0-1F47C92A4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7A519-4CE6-FE44-E26C-76EADF1C1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3BAC77-9F68-7A22-94F0-2D459E366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A7E533-8D0D-B36E-B99F-8554CEF52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9C85A4-962F-7DAC-964A-7780E5D50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A32126-5F50-4809-0B67-5E5FFD0D0A5D}"/>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8" name="Footer Placeholder 7">
            <a:extLst>
              <a:ext uri="{FF2B5EF4-FFF2-40B4-BE49-F238E27FC236}">
                <a16:creationId xmlns:a16="http://schemas.microsoft.com/office/drawing/2014/main" id="{9AD8C495-DCA2-B1DA-5DB8-78271EC99A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DEA421-6CEF-3EA6-A2C8-42811AF2B2AA}"/>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128979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F2576-35AA-FC92-70E9-2D39B73A55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20BB6-1365-1A14-943A-1A69982C436F}"/>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4" name="Footer Placeholder 3">
            <a:extLst>
              <a:ext uri="{FF2B5EF4-FFF2-40B4-BE49-F238E27FC236}">
                <a16:creationId xmlns:a16="http://schemas.microsoft.com/office/drawing/2014/main" id="{6390BD81-C87F-EB2F-A580-77C227CFA6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1606B0-4D9F-8552-87EA-C774AB445921}"/>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13377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1E33-7016-839F-9B86-89AD15B779A3}"/>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3" name="Footer Placeholder 2">
            <a:extLst>
              <a:ext uri="{FF2B5EF4-FFF2-40B4-BE49-F238E27FC236}">
                <a16:creationId xmlns:a16="http://schemas.microsoft.com/office/drawing/2014/main" id="{D696A4EE-9D06-5884-7679-2B46D13A11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2DA5BE-C451-EE34-2699-5A9CC1974ABA}"/>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402918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80F2-2DEF-1696-9FF7-C7280A0D3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19F2F1-3209-CC2A-CABA-34C46C7DC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B37E46-5E03-4737-0302-22D120E9F9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91161-D5BE-7A5A-558D-CD2D12E5DE8F}"/>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6" name="Footer Placeholder 5">
            <a:extLst>
              <a:ext uri="{FF2B5EF4-FFF2-40B4-BE49-F238E27FC236}">
                <a16:creationId xmlns:a16="http://schemas.microsoft.com/office/drawing/2014/main" id="{27DDD808-347E-3D8E-C353-611E13E15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27925-981B-137E-F813-E52468CE3EC3}"/>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67827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4DBA-F90B-C5EC-C109-A1D879BE6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4B13A1-0B54-7F1F-1309-7EE98A8F7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D0C49-3A7E-D9AC-DDAF-E0FC6F966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F27415-7D72-F502-533A-C69FF7686F22}"/>
              </a:ext>
            </a:extLst>
          </p:cNvPr>
          <p:cNvSpPr>
            <a:spLocks noGrp="1"/>
          </p:cNvSpPr>
          <p:nvPr>
            <p:ph type="dt" sz="half" idx="10"/>
          </p:nvPr>
        </p:nvSpPr>
        <p:spPr/>
        <p:txBody>
          <a:bodyPr/>
          <a:lstStyle/>
          <a:p>
            <a:fld id="{76090361-2583-4048-985C-E212FC050FEE}" type="datetimeFigureOut">
              <a:rPr lang="en-US" smtClean="0"/>
              <a:t>9/26/2025</a:t>
            </a:fld>
            <a:endParaRPr lang="en-US"/>
          </a:p>
        </p:txBody>
      </p:sp>
      <p:sp>
        <p:nvSpPr>
          <p:cNvPr id="6" name="Footer Placeholder 5">
            <a:extLst>
              <a:ext uri="{FF2B5EF4-FFF2-40B4-BE49-F238E27FC236}">
                <a16:creationId xmlns:a16="http://schemas.microsoft.com/office/drawing/2014/main" id="{62C90DC6-BAE8-7AEE-24C7-3591A307C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75206-7D3C-98A2-3911-A5278A13FEC4}"/>
              </a:ext>
            </a:extLst>
          </p:cNvPr>
          <p:cNvSpPr>
            <a:spLocks noGrp="1"/>
          </p:cNvSpPr>
          <p:nvPr>
            <p:ph type="sldNum" sz="quarter" idx="12"/>
          </p:nvPr>
        </p:nvSpPr>
        <p:spPr/>
        <p:txBody>
          <a:bodyPr/>
          <a:lstStyle/>
          <a:p>
            <a:fld id="{5115285D-DFC2-5F44-BDF9-E4D17F051F80}" type="slidenum">
              <a:rPr lang="en-US" smtClean="0"/>
              <a:t>‹#›</a:t>
            </a:fld>
            <a:endParaRPr lang="en-US"/>
          </a:p>
        </p:txBody>
      </p:sp>
    </p:spTree>
    <p:extLst>
      <p:ext uri="{BB962C8B-B14F-4D97-AF65-F5344CB8AC3E}">
        <p14:creationId xmlns:p14="http://schemas.microsoft.com/office/powerpoint/2010/main" val="306002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110657-98CD-83F6-E0F8-6946B510A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0F809E-ECB2-90CE-A3DC-3E2FCC360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1A393-8FB5-FF72-AC23-ECED12240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090361-2583-4048-985C-E212FC050FEE}" type="datetimeFigureOut">
              <a:rPr lang="en-US" smtClean="0"/>
              <a:t>9/26/2025</a:t>
            </a:fld>
            <a:endParaRPr lang="en-US"/>
          </a:p>
        </p:txBody>
      </p:sp>
      <p:sp>
        <p:nvSpPr>
          <p:cNvPr id="5" name="Footer Placeholder 4">
            <a:extLst>
              <a:ext uri="{FF2B5EF4-FFF2-40B4-BE49-F238E27FC236}">
                <a16:creationId xmlns:a16="http://schemas.microsoft.com/office/drawing/2014/main" id="{ACC87CD1-0939-3DEB-A60A-4DAA91750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C5E688-3775-44EE-60DF-2EAE896B2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15285D-DFC2-5F44-BDF9-E4D17F051F80}" type="slidenum">
              <a:rPr lang="en-US" smtClean="0"/>
              <a:t>‹#›</a:t>
            </a:fld>
            <a:endParaRPr lang="en-US"/>
          </a:p>
        </p:txBody>
      </p:sp>
    </p:spTree>
    <p:extLst>
      <p:ext uri="{BB962C8B-B14F-4D97-AF65-F5344CB8AC3E}">
        <p14:creationId xmlns:p14="http://schemas.microsoft.com/office/powerpoint/2010/main" val="1965518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9C0A13-2D65-CA37-2487-7500D996677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469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3EA6-940D-918E-DFF0-A0C331E6DB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4DC3CD-970A-0974-84F6-33CA940CE5CB}"/>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89133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4D31-EF91-6004-A65E-053B98A1F51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A8E9D1-C425-9BF4-ADE1-DF7295162191}"/>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348673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9439-5E56-AFD8-FDF8-C869026C64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93BB03-3508-B23B-D014-590DE83650F2}"/>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1012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5F524-70C7-47E0-2728-B62602BD18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E7E200-C16E-C8BE-257F-9D00B51021F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381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46F0-4116-1652-F090-FC1F902E7A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D06249-E40E-BE4E-8D33-B3AAF824B21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769812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496D9-46FB-D2FF-189C-16E6B081E9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A14915-389B-A90D-14CA-84D1D8D95D23}"/>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8378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7BB3-2544-9117-35B5-463B0FC8F9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567AAF-3C9A-A3C7-BF5C-26CD1BFF61E5}"/>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5107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B934-7AEB-5743-C8CF-192EECF6C8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C21EDB7-A4EB-DE30-CEB4-5FC6CEB09042}"/>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12402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413</Words>
  <Application>Microsoft Office PowerPoint</Application>
  <PresentationFormat>Widescreen</PresentationFormat>
  <Paragraphs>16</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Erickson Raif</dc:creator>
  <cp:lastModifiedBy>Claire Winters</cp:lastModifiedBy>
  <cp:revision>4</cp:revision>
  <dcterms:created xsi:type="dcterms:W3CDTF">2025-09-25T18:02:57Z</dcterms:created>
  <dcterms:modified xsi:type="dcterms:W3CDTF">2025-09-26T17:44:05Z</dcterms:modified>
</cp:coreProperties>
</file>